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804" r:id="rId1"/>
  </p:sldMasterIdLst>
  <p:notesMasterIdLst>
    <p:notesMasterId r:id="rId21"/>
  </p:notesMasterIdLst>
  <p:sldIdLst>
    <p:sldId id="256" r:id="rId2"/>
    <p:sldId id="257" r:id="rId3"/>
    <p:sldId id="262" r:id="rId4"/>
    <p:sldId id="261" r:id="rId5"/>
    <p:sldId id="274" r:id="rId6"/>
    <p:sldId id="260" r:id="rId7"/>
    <p:sldId id="263" r:id="rId8"/>
    <p:sldId id="264" r:id="rId9"/>
    <p:sldId id="265" r:id="rId10"/>
    <p:sldId id="267" r:id="rId11"/>
    <p:sldId id="272" r:id="rId12"/>
    <p:sldId id="268" r:id="rId13"/>
    <p:sldId id="269" r:id="rId14"/>
    <p:sldId id="270" r:id="rId15"/>
    <p:sldId id="271" r:id="rId16"/>
    <p:sldId id="277" r:id="rId17"/>
    <p:sldId id="276" r:id="rId18"/>
    <p:sldId id="266" r:id="rId19"/>
    <p:sldId id="275" r:id="rId20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84380"/>
    <p:restoredTop sz="94394" autoAdjust="0"/>
  </p:normalViewPr>
  <p:slideViewPr>
    <p:cSldViewPr>
      <p:cViewPr varScale="1">
        <p:scale>
          <a:sx n="38" d="100"/>
          <a:sy n="38" d="100"/>
        </p:scale>
        <p:origin x="-624" y="-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174E1D7F-4CF0-4C9C-85E2-329B022C9C73}" type="datetimeFigureOut">
              <a:rPr lang="he-IL" smtClean="0"/>
              <a:pPr/>
              <a:t>ו'/שבט/תשע"ט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659E6914-56B9-4187-81E1-59A0A48E6E35}" type="slidenum">
              <a:rPr lang="he-IL" smtClean="0"/>
              <a:pPr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צורה חופשית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צורה חופשית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כותרת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17" name="כותרת משנה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e-IL"/>
              <a:t>לחץ כדי לערוך סגנון כותרת משנה של תבנית בסיס</a:t>
            </a:r>
            <a:endParaRPr kumimoji="0" lang="en-US"/>
          </a:p>
        </p:txBody>
      </p:sp>
      <p:sp>
        <p:nvSpPr>
          <p:cNvPr id="30" name="מציין מיקום של תאריך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D6E6-EE8C-40A3-BB24-5DAA0B0F67A8}" type="datetimeFigureOut">
              <a:rPr lang="he-IL" smtClean="0"/>
              <a:pPr/>
              <a:t>ו'/שבט/תשע"ט</a:t>
            </a:fld>
            <a:endParaRPr lang="he-IL"/>
          </a:p>
        </p:txBody>
      </p:sp>
      <p:sp>
        <p:nvSpPr>
          <p:cNvPr id="19" name="מציין מיקום של כותרת תחתונה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27" name="מציין מיקום של מספר שקופית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6A514-04D0-4A58-9B83-3BA8AE0906CB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D6E6-EE8C-40A3-BB24-5DAA0B0F67A8}" type="datetimeFigureOut">
              <a:rPr lang="he-IL" smtClean="0"/>
              <a:pPr/>
              <a:t>ו'/שבט/תשע"ט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6A514-04D0-4A58-9B83-3BA8AE0906CB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D6E6-EE8C-40A3-BB24-5DAA0B0F67A8}" type="datetimeFigureOut">
              <a:rPr lang="he-IL" smtClean="0"/>
              <a:pPr/>
              <a:t>ו'/שבט/תשע"ט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6A514-04D0-4A58-9B83-3BA8AE0906CB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D6E6-EE8C-40A3-BB24-5DAA0B0F67A8}" type="datetimeFigureOut">
              <a:rPr lang="he-IL" smtClean="0"/>
              <a:pPr/>
              <a:t>ו'/שבט/תשע"ט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6A514-04D0-4A58-9B83-3BA8AE0906CB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צורה חופשית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צורה חופשית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D6E6-EE8C-40A3-BB24-5DAA0B0F67A8}" type="datetimeFigureOut">
              <a:rPr lang="he-IL" smtClean="0"/>
              <a:pPr/>
              <a:t>ו'/שבט/תשע"ט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6A514-04D0-4A58-9B83-3BA8AE0906CB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D6E6-EE8C-40A3-BB24-5DAA0B0F67A8}" type="datetimeFigureOut">
              <a:rPr lang="he-IL" smtClean="0"/>
              <a:pPr/>
              <a:t>ו'/שבט/תשע"ט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6A514-04D0-4A58-9B83-3BA8AE0906CB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/>
              <a:t>לחץ כדי לערוך סגנונות טקסט של תבנית בסיס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e-IL"/>
              <a:t>לחץ כדי לערוך סגנונות טקסט של תבנית בסיס</a:t>
            </a:r>
          </a:p>
        </p:txBody>
      </p:sp>
      <p:sp>
        <p:nvSpPr>
          <p:cNvPr id="5" name="מציין מיקום תוכן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D6E6-EE8C-40A3-BB24-5DAA0B0F67A8}" type="datetimeFigureOut">
              <a:rPr lang="he-IL" smtClean="0"/>
              <a:pPr/>
              <a:t>ו'/שבט/תשע"ט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6A514-04D0-4A58-9B83-3BA8AE0906CB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D6E6-EE8C-40A3-BB24-5DAA0B0F67A8}" type="datetimeFigureOut">
              <a:rPr lang="he-IL" smtClean="0"/>
              <a:pPr/>
              <a:t>ו'/שבט/תשע"ט</a:t>
            </a:fld>
            <a:endParaRPr lang="he-IL"/>
          </a:p>
        </p:txBody>
      </p:sp>
      <p:sp>
        <p:nvSpPr>
          <p:cNvPr id="8" name="מציין מיקום של מספר שקופית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EB6A514-04D0-4A58-9B83-3BA8AE0906CB}" type="slidenum">
              <a:rPr lang="he-IL" smtClean="0"/>
              <a:pPr/>
              <a:t>‹#›</a:t>
            </a:fld>
            <a:endParaRPr lang="he-IL"/>
          </a:p>
        </p:txBody>
      </p:sp>
      <p:sp>
        <p:nvSpPr>
          <p:cNvPr id="9" name="מציין מיקום של כותרת תחתונה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he-I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D6E6-EE8C-40A3-BB24-5DAA0B0F67A8}" type="datetimeFigureOut">
              <a:rPr lang="he-IL" smtClean="0"/>
              <a:pPr/>
              <a:t>ו'/שבט/תשע"ט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6A514-04D0-4A58-9B83-3BA8AE0906CB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he-IL"/>
              <a:t>לחץ כדי לערוך סגנונות טקסט של תבנית בסיס</a:t>
            </a:r>
          </a:p>
          <a:p>
            <a:pPr lvl="1" eaLnBrk="1" latinLnBrk="0" hangingPunct="1"/>
            <a:r>
              <a:rPr lang="he-IL"/>
              <a:t>רמה שנייה</a:t>
            </a:r>
          </a:p>
          <a:p>
            <a:pPr lvl="2" eaLnBrk="1" latinLnBrk="0" hangingPunct="1"/>
            <a:r>
              <a:rPr lang="he-IL"/>
              <a:t>רמה שלישית</a:t>
            </a:r>
          </a:p>
          <a:p>
            <a:pPr lvl="3" eaLnBrk="1" latinLnBrk="0" hangingPunct="1"/>
            <a:r>
              <a:rPr lang="he-IL"/>
              <a:t>רמה רביעית</a:t>
            </a:r>
          </a:p>
          <a:p>
            <a:pPr lvl="4" eaLnBrk="1" latinLnBrk="0" hangingPunct="1"/>
            <a:r>
              <a:rPr lang="he-IL"/>
              <a:t>רמה חמישית</a:t>
            </a:r>
            <a:endParaRPr kumimoji="0" lang="en-US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D6E6-EE8C-40A3-BB24-5DAA0B0F67A8}" type="datetimeFigureOut">
              <a:rPr lang="he-IL" smtClean="0"/>
              <a:pPr/>
              <a:t>ו'/שבט/תשע"ט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4EB6A514-04D0-4A58-9B83-3BA8AE0906CB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he-IL"/>
              <a:t>לחץ על הסמל כדי להוסיף תמונה</a:t>
            </a:r>
            <a:endParaRPr kumimoji="0"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D4BFD6E6-EE8C-40A3-BB24-5DAA0B0F67A8}" type="datetimeFigureOut">
              <a:rPr lang="he-IL" smtClean="0"/>
              <a:pPr/>
              <a:t>ו'/שבט/תשע"ט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6A514-04D0-4A58-9B83-3BA8AE0906CB}" type="slidenum">
              <a:rPr lang="he-IL" smtClean="0"/>
              <a:pPr/>
              <a:t>‹#›</a:t>
            </a:fld>
            <a:endParaRPr lang="he-I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צורה חופשית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צורה חופשית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מציין מיקום של כותרת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he-IL"/>
              <a:t>לחץ כדי לערוך סגנון כותרת של תבנית בסיס</a:t>
            </a:r>
            <a:endParaRPr kumimoji="0" lang="en-US"/>
          </a:p>
        </p:txBody>
      </p:sp>
      <p:sp>
        <p:nvSpPr>
          <p:cNvPr id="30" name="מציין מיקום טקסט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e-IL"/>
              <a:t>לחץ כדי לערוך סגנונות טקסט של תבנית בסיס</a:t>
            </a:r>
          </a:p>
          <a:p>
            <a:pPr lvl="1" eaLnBrk="1" latinLnBrk="0" hangingPunct="1"/>
            <a:r>
              <a:rPr kumimoji="0" lang="he-IL"/>
              <a:t>רמה שנייה</a:t>
            </a:r>
          </a:p>
          <a:p>
            <a:pPr lvl="2" eaLnBrk="1" latinLnBrk="0" hangingPunct="1"/>
            <a:r>
              <a:rPr kumimoji="0" lang="he-IL"/>
              <a:t>רמה שלישית</a:t>
            </a:r>
          </a:p>
          <a:p>
            <a:pPr lvl="3" eaLnBrk="1" latinLnBrk="0" hangingPunct="1"/>
            <a:r>
              <a:rPr kumimoji="0" lang="he-IL"/>
              <a:t>רמה רביעית</a:t>
            </a:r>
          </a:p>
          <a:p>
            <a:pPr lvl="4" eaLnBrk="1" latinLnBrk="0" hangingPunct="1"/>
            <a:r>
              <a:rPr kumimoji="0" lang="he-IL"/>
              <a:t>רמה חמישית</a:t>
            </a:r>
            <a:endParaRPr kumimoji="0" lang="en-US"/>
          </a:p>
        </p:txBody>
      </p:sp>
      <p:sp>
        <p:nvSpPr>
          <p:cNvPr id="10" name="מציין מיקום של תאריך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D4BFD6E6-EE8C-40A3-BB24-5DAA0B0F67A8}" type="datetimeFigureOut">
              <a:rPr lang="he-IL" smtClean="0"/>
              <a:pPr/>
              <a:t>ו'/שבט/תשע"ט</a:t>
            </a:fld>
            <a:endParaRPr lang="he-IL"/>
          </a:p>
        </p:txBody>
      </p:sp>
      <p:sp>
        <p:nvSpPr>
          <p:cNvPr id="22" name="מציין מיקום של כותרת תחתונה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18" name="מציין מיקום של מספר שקופית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4EB6A514-04D0-4A58-9B83-3BA8AE0906CB}" type="slidenum">
              <a:rPr lang="he-IL" smtClean="0"/>
              <a:pPr/>
              <a:t>‹#›</a:t>
            </a:fld>
            <a:endParaRPr lang="he-IL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rtl="1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r" rtl="1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r" rtl="1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r" rtl="1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r" rtl="1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r" rtl="1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r" rtl="1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r" rtl="1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r" rtl="1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r" rtl="1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1000100" y="571480"/>
            <a:ext cx="7358114" cy="92869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Python project 2019</a:t>
            </a:r>
            <a:endParaRPr lang="he-IL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25" y="3280189"/>
            <a:ext cx="7072362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By : </a:t>
            </a:r>
            <a:r>
              <a:rPr lang="en-US" sz="3200" dirty="0" err="1"/>
              <a:t>Shlomi</a:t>
            </a:r>
            <a:r>
              <a:rPr lang="en-US" sz="3200" dirty="0"/>
              <a:t> Solomon &amp; Omer </a:t>
            </a:r>
            <a:r>
              <a:rPr lang="en-US" sz="3200" dirty="0" err="1"/>
              <a:t>Naim</a:t>
            </a:r>
            <a:endParaRPr lang="he-IL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75805" y="4487299"/>
            <a:ext cx="8657431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Hosts : </a:t>
            </a:r>
            <a:r>
              <a:rPr lang="en-US" sz="3200" dirty="0" err="1"/>
              <a:t>D.r</a:t>
            </a:r>
            <a:r>
              <a:rPr lang="en-US" sz="3200" dirty="0"/>
              <a:t> Dmitry </a:t>
            </a:r>
            <a:r>
              <a:rPr lang="en-US" sz="3200" dirty="0" err="1"/>
              <a:t>Patashov</a:t>
            </a:r>
            <a:r>
              <a:rPr lang="en-US" sz="3200" dirty="0"/>
              <a:t> , </a:t>
            </a:r>
            <a:r>
              <a:rPr lang="en-US" sz="3200" dirty="0" err="1"/>
              <a:t>Yakir</a:t>
            </a:r>
            <a:r>
              <a:rPr lang="en-US" sz="3200" dirty="0"/>
              <a:t> Menahem</a:t>
            </a:r>
            <a:endParaRPr lang="he-IL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928662" y="1643050"/>
            <a:ext cx="7164142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b="1" dirty="0"/>
              <a:t>Coloring shapes in an image</a:t>
            </a:r>
            <a:endParaRPr lang="he-IL" sz="4000" b="1" dirty="0"/>
          </a:p>
        </p:txBody>
      </p:sp>
      <p:pic>
        <p:nvPicPr>
          <p:cNvPr id="3074" name="Picture 2" descr="×ª××¦××ª ×ª××× × ×¢×××¨ âªshape detectionâ¬â">
            <a:extLst>
              <a:ext uri="{FF2B5EF4-FFF2-40B4-BE49-F238E27FC236}">
                <a16:creationId xmlns:a16="http://schemas.microsoft.com/office/drawing/2014/main" xmlns="" id="{5BDDE946-7B18-40D2-89C7-A1B3C128F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301208"/>
            <a:ext cx="2975507" cy="1400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×ª××¦××ª ×ª××× × ×¢×××¨ âªpythonâ¬â">
            <a:extLst>
              <a:ext uri="{FF2B5EF4-FFF2-40B4-BE49-F238E27FC236}">
                <a16:creationId xmlns:a16="http://schemas.microsoft.com/office/drawing/2014/main" xmlns="" id="{9AB94DC6-B8FE-4143-944E-887872A25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805" y="6001327"/>
            <a:ext cx="1782371" cy="60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תוכן 2"/>
          <p:cNvSpPr>
            <a:spLocks noGrp="1"/>
          </p:cNvSpPr>
          <p:nvPr>
            <p:ph idx="1"/>
          </p:nvPr>
        </p:nvSpPr>
        <p:spPr>
          <a:xfrm>
            <a:off x="683568" y="1010193"/>
            <a:ext cx="7467600" cy="4043377"/>
          </a:xfrm>
        </p:spPr>
        <p:txBody>
          <a:bodyPr>
            <a:normAutofit/>
          </a:bodyPr>
          <a:lstStyle/>
          <a:p>
            <a:r>
              <a:rPr lang="he-IL" sz="2400" dirty="0">
                <a:cs typeface="+mj-cs"/>
              </a:rPr>
              <a:t>על מנת להתגבר על זה הגדרנו את הצורה מחדש בצביעה עגולה בעזרת הגדרת צורה חדשה על הצורה הישנה.</a:t>
            </a:r>
          </a:p>
          <a:p>
            <a:r>
              <a:rPr lang="he-IL" sz="2400" dirty="0">
                <a:cs typeface="+mj-cs"/>
              </a:rPr>
              <a:t>וכך יצרנו את הצורה המושלמת צבועה על הצורה הראשונה שממנה לקחנו את מידות התמונה בעזרת ספירת פינות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3" y="3826118"/>
            <a:ext cx="4500594" cy="2712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945357" y="1000132"/>
            <a:ext cx="7467600" cy="4357718"/>
          </a:xfrm>
        </p:spPr>
        <p:txBody>
          <a:bodyPr>
            <a:normAutofit/>
          </a:bodyPr>
          <a:lstStyle/>
          <a:p>
            <a:r>
              <a:rPr lang="he-IL" sz="2400" b="1" u="sng" dirty="0">
                <a:cs typeface="+mj-cs"/>
              </a:rPr>
              <a:t>ההבדל בין מרובע לריבוע</a:t>
            </a:r>
          </a:p>
          <a:p>
            <a:r>
              <a:rPr lang="he-IL" sz="2400" dirty="0">
                <a:cs typeface="+mj-cs"/>
              </a:rPr>
              <a:t>באופן תאורתי הבעיה נשמעת פשוטה</a:t>
            </a:r>
          </a:p>
          <a:p>
            <a:pPr>
              <a:buNone/>
            </a:pPr>
            <a:r>
              <a:rPr lang="he-IL" sz="2400" dirty="0">
                <a:cs typeface="+mj-cs"/>
              </a:rPr>
              <a:t>	אך על מנת להבדיל בין ריבוע למלבן היה צורך להתייחסות מיוחדת, מעבר לקטלג כל אובייקט לשם וצבע,</a:t>
            </a:r>
          </a:p>
          <a:p>
            <a:pPr>
              <a:buNone/>
            </a:pPr>
            <a:r>
              <a:rPr lang="he-IL" sz="2400" dirty="0">
                <a:cs typeface="+mj-cs"/>
              </a:rPr>
              <a:t>    אלא לאתר את קודקודי המלבן\ריבוע ולחבר בין קודקודים סמוכים ולהגדירם כצלעות, ומשם אין בעיה.</a:t>
            </a:r>
          </a:p>
          <a:p>
            <a:r>
              <a:rPr lang="he-IL" sz="2400" dirty="0">
                <a:cs typeface="+mj-cs"/>
              </a:rPr>
              <a:t>אך לחלק אובייקט שהוא תמונה לקודקודים הייתה בעיה לא פשוטה שעליה התגברנו שהתייחסנו לכל אובייקט כפינות ובמקרה של ריבוע ומלבן הפינות מהוות את כל שטח הריבוע והמלבן.</a:t>
            </a:r>
          </a:p>
        </p:txBody>
      </p:sp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1857356" y="0"/>
            <a:ext cx="5472122" cy="1000132"/>
          </a:xfrm>
        </p:spPr>
        <p:txBody>
          <a:bodyPr/>
          <a:lstStyle/>
          <a:p>
            <a:r>
              <a:rPr lang="he-IL" dirty="0"/>
              <a:t>בעיות ודרכי התמודדות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4304" y="5093942"/>
            <a:ext cx="4500594" cy="1527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071538" y="285728"/>
            <a:ext cx="6758006" cy="1143000"/>
          </a:xfrm>
        </p:spPr>
        <p:txBody>
          <a:bodyPr/>
          <a:lstStyle/>
          <a:p>
            <a:r>
              <a:rPr lang="he-IL" u="sng" dirty="0"/>
              <a:t>תוצאות והמחשת האלגוריתם</a:t>
            </a: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14480" y="2285992"/>
            <a:ext cx="5781678" cy="440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מציין מיקום תוכן 2"/>
          <p:cNvSpPr txBox="1">
            <a:spLocks/>
          </p:cNvSpPr>
          <p:nvPr/>
        </p:nvSpPr>
        <p:spPr>
          <a:xfrm>
            <a:off x="857224" y="1285861"/>
            <a:ext cx="7467600" cy="114300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20624" marR="0" lvl="0" indent="-384048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lang="he-IL" sz="3000" dirty="0">
                <a:cs typeface="+mj-cs"/>
              </a:rPr>
              <a:t>נתונה תמונה של צורות שונות בצבעים שונים בגדלים שונים וחלקם הפוכות או מוטות</a:t>
            </a:r>
            <a:endParaRPr kumimoji="0" lang="he-IL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j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תוכן 2"/>
          <p:cNvSpPr>
            <a:spLocks noGrp="1"/>
          </p:cNvSpPr>
          <p:nvPr>
            <p:ph idx="1"/>
          </p:nvPr>
        </p:nvSpPr>
        <p:spPr>
          <a:xfrm>
            <a:off x="214282" y="857232"/>
            <a:ext cx="8929718" cy="2143140"/>
          </a:xfrm>
        </p:spPr>
        <p:txBody>
          <a:bodyPr/>
          <a:lstStyle/>
          <a:p>
            <a:r>
              <a:rPr lang="he-IL" dirty="0">
                <a:cs typeface="+mj-cs"/>
              </a:rPr>
              <a:t>לאחר הפעלת האלגוריתם נקבל צורות כאשר כל צורה קיבלה צבע מוגדר משלה:</a:t>
            </a:r>
          </a:p>
          <a:p>
            <a:r>
              <a:rPr lang="he-IL" dirty="0">
                <a:cs typeface="+mj-cs"/>
              </a:rPr>
              <a:t>עיגול צהוב, ריבוע תכלת, אליפסה אדום, משולש ירוק, מחומש כחול,</a:t>
            </a:r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1142976" y="-214338"/>
            <a:ext cx="6758006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4600" b="0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תוצאות והמחשת האלגוריתם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7544" y="2348880"/>
            <a:ext cx="5900751" cy="4410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857752" y="214290"/>
            <a:ext cx="3328982" cy="1143000"/>
          </a:xfrm>
        </p:spPr>
        <p:txBody>
          <a:bodyPr/>
          <a:lstStyle/>
          <a:p>
            <a:r>
              <a:rPr lang="he-IL" u="sng" dirty="0"/>
              <a:t>דוגמא נוספת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785926"/>
            <a:ext cx="67437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143636" y="357166"/>
            <a:ext cx="1828784" cy="1143000"/>
          </a:xfrm>
        </p:spPr>
        <p:txBody>
          <a:bodyPr/>
          <a:lstStyle/>
          <a:p>
            <a:r>
              <a:rPr lang="he-IL" u="sng" dirty="0"/>
              <a:t>תוצאה</a:t>
            </a:r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785926"/>
            <a:ext cx="674043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61220EBE-5F94-4CA6-851A-2CD27508B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96" y="1844824"/>
            <a:ext cx="8440207" cy="3770815"/>
          </a:xfrm>
          <a:prstGeom prst="rect">
            <a:avLst/>
          </a:prstGeom>
        </p:spPr>
      </p:pic>
      <p:sp>
        <p:nvSpPr>
          <p:cNvPr id="5" name="כותרת 1">
            <a:extLst>
              <a:ext uri="{FF2B5EF4-FFF2-40B4-BE49-F238E27FC236}">
                <a16:creationId xmlns:a16="http://schemas.microsoft.com/office/drawing/2014/main" xmlns="" id="{B9C3F8E9-D285-43CE-92BC-E072D9ECC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08" y="260648"/>
            <a:ext cx="7467600" cy="1143000"/>
          </a:xfrm>
        </p:spPr>
        <p:txBody>
          <a:bodyPr/>
          <a:lstStyle/>
          <a:p>
            <a:pPr algn="r"/>
            <a:r>
              <a:rPr lang="he-IL" u="sng" dirty="0"/>
              <a:t>דוגמא נוספת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xmlns="" val="2867000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4D4A0F5D-2440-4DEE-A6D3-14062D5A2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32" y="2204864"/>
            <a:ext cx="8570336" cy="4303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DBFA7E7-FDF1-4455-BA4A-15235B86788B}"/>
              </a:ext>
            </a:extLst>
          </p:cNvPr>
          <p:cNvSpPr txBox="1"/>
          <p:nvPr/>
        </p:nvSpPr>
        <p:spPr>
          <a:xfrm>
            <a:off x="755576" y="476672"/>
            <a:ext cx="7683152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dirty="0">
                <a:cs typeface="+mj-cs"/>
              </a:rPr>
              <a:t>בתוצאה זו ניתן לראות מגוון רחב של צורות ובנוסף פונט מיוחד לכל צורה באשר היא</a:t>
            </a:r>
          </a:p>
          <a:p>
            <a:r>
              <a:rPr lang="he-IL" sz="2800" dirty="0">
                <a:cs typeface="+mj-cs"/>
              </a:rPr>
              <a:t>בדוגמא זו ניתן לראות שהגדנו גם "קו"</a:t>
            </a:r>
          </a:p>
        </p:txBody>
      </p:sp>
    </p:spTree>
    <p:extLst>
      <p:ext uri="{BB962C8B-B14F-4D97-AF65-F5344CB8AC3E}">
        <p14:creationId xmlns:p14="http://schemas.microsoft.com/office/powerpoint/2010/main" xmlns="" val="1217343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347864" y="332656"/>
            <a:ext cx="5329246" cy="1143000"/>
          </a:xfrm>
        </p:spPr>
        <p:txBody>
          <a:bodyPr/>
          <a:lstStyle/>
          <a:p>
            <a:r>
              <a:rPr lang="he-IL" u="sng" dirty="0"/>
              <a:t>תוספות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395536" y="1628800"/>
            <a:ext cx="7539608" cy="4525963"/>
          </a:xfrm>
        </p:spPr>
        <p:txBody>
          <a:bodyPr/>
          <a:lstStyle/>
          <a:p>
            <a:r>
              <a:rPr lang="he-IL" sz="2400" dirty="0">
                <a:cs typeface="+mj-cs"/>
              </a:rPr>
              <a:t>בראש כל מילה הוספנו את שם הצורה.</a:t>
            </a:r>
          </a:p>
          <a:p>
            <a:r>
              <a:rPr lang="he-IL" sz="2400" dirty="0">
                <a:cs typeface="+mj-cs"/>
              </a:rPr>
              <a:t>לכן היה צורך לחלק כל צורה לקודקודים בעלי קורדינטות.</a:t>
            </a:r>
          </a:p>
          <a:p>
            <a:r>
              <a:rPr lang="he-IL" sz="2400" dirty="0">
                <a:cs typeface="+mj-cs"/>
              </a:rPr>
              <a:t>הוספנו מגוון רחב של צורות של 8 צורות שאותם חקרנו את התנהגות הפינות שלהם בכל גודל .</a:t>
            </a:r>
          </a:p>
          <a:p>
            <a:r>
              <a:rPr lang="he-IL" sz="2400" dirty="0">
                <a:cs typeface="+mj-cs"/>
              </a:rPr>
              <a:t>הגדרנו בנוסף לצורות גם קו (</a:t>
            </a:r>
            <a:r>
              <a:rPr lang="en-US" sz="2400" dirty="0">
                <a:cs typeface="+mj-cs"/>
              </a:rPr>
              <a:t>line</a:t>
            </a:r>
            <a:r>
              <a:rPr lang="he-IL" sz="2400" dirty="0">
                <a:cs typeface="+mj-cs"/>
              </a:rPr>
              <a:t>) בעזרת התייחסות מיוחדת .</a:t>
            </a:r>
          </a:p>
          <a:p>
            <a:r>
              <a:rPr lang="he-IL" sz="2400" dirty="0">
                <a:cs typeface="+mj-cs"/>
              </a:rPr>
              <a:t>את התוצאה הסופית ניתן להציג גם באמצעות </a:t>
            </a:r>
            <a:r>
              <a:rPr lang="en-US" sz="2400" dirty="0">
                <a:cs typeface="+mj-cs"/>
              </a:rPr>
              <a:t>open-cv</a:t>
            </a:r>
            <a:r>
              <a:rPr lang="he-IL" sz="2400" dirty="0">
                <a:cs typeface="+mj-cs"/>
              </a:rPr>
              <a:t>,</a:t>
            </a:r>
          </a:p>
          <a:p>
            <a:pPr marL="36576" indent="0">
              <a:buNone/>
            </a:pPr>
            <a:r>
              <a:rPr lang="he-IL" sz="2400" dirty="0">
                <a:cs typeface="+mj-cs"/>
              </a:rPr>
              <a:t>     וגם באמצעות </a:t>
            </a:r>
            <a:r>
              <a:rPr lang="en-US" sz="2400" dirty="0">
                <a:cs typeface="+mj-cs"/>
              </a:rPr>
              <a:t>matplotlib</a:t>
            </a:r>
            <a:r>
              <a:rPr lang="he-IL" sz="2400" dirty="0">
                <a:cs typeface="+mj-cs"/>
              </a:rPr>
              <a:t> (כפי שניתן לראות גם בדוגמאות).</a:t>
            </a:r>
          </a:p>
          <a:p>
            <a:endParaRPr lang="he-IL" sz="2400" dirty="0">
              <a:cs typeface="+mj-cs"/>
            </a:endParaRPr>
          </a:p>
          <a:p>
            <a:endParaRPr lang="he-IL" dirty="0">
              <a:cs typeface="+mj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xmlns="" id="{D2093CB2-D849-4A46-AC91-D95EAD2BC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200" y="332656"/>
            <a:ext cx="1666528" cy="1143000"/>
          </a:xfrm>
        </p:spPr>
        <p:txBody>
          <a:bodyPr/>
          <a:lstStyle/>
          <a:p>
            <a:r>
              <a:rPr lang="he-IL" b="1" u="sng" dirty="0" err="1"/>
              <a:t>סירטון</a:t>
            </a:r>
            <a:endParaRPr lang="he-IL" b="1" u="sng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6527D196-8035-42A2-9FD2-BC0D1C412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3000364" y="3071810"/>
          <a:ext cx="3638754" cy="1766897"/>
        </p:xfrm>
        <a:graphic>
          <a:graphicData uri="http://schemas.openxmlformats.org/presentationml/2006/ole">
            <p:oleObj spid="_x0000_s1026" name="אובייקט מעטפת של כורך האובייקטים" showAsIcon="1" r:id="rId3" imgW="990720" imgH="481320" progId="Packag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298982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1978154"/>
            <a:ext cx="8286776" cy="249299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600" dirty="0">
                <a:latin typeface="Arial" pitchFamily="34" charset="0"/>
                <a:cs typeface="Arial" pitchFamily="34" charset="0"/>
              </a:rPr>
              <a:t>בחרנו בפרויקט זיהוי צורות בתמונה </a:t>
            </a:r>
            <a:r>
              <a:rPr lang="en-US" sz="2600" dirty="0">
                <a:latin typeface="Arial" pitchFamily="34" charset="0"/>
                <a:cs typeface="Arial" pitchFamily="34" charset="0"/>
              </a:rPr>
              <a:t> computer vision</a:t>
            </a:r>
            <a:r>
              <a:rPr lang="he-IL" sz="2600" dirty="0">
                <a:latin typeface="Arial" pitchFamily="34" charset="0"/>
                <a:cs typeface="Arial" pitchFamily="34" charset="0"/>
              </a:rPr>
              <a:t> </a:t>
            </a:r>
          </a:p>
          <a:p>
            <a:endParaRPr lang="en-US" sz="2600" dirty="0">
              <a:latin typeface="Arial" pitchFamily="34" charset="0"/>
              <a:cs typeface="Arial" pitchFamily="34" charset="0"/>
            </a:endParaRPr>
          </a:p>
          <a:p>
            <a:r>
              <a:rPr lang="he-IL" sz="2600" dirty="0">
                <a:latin typeface="Arial" pitchFamily="34" charset="0"/>
                <a:cs typeface="Arial" pitchFamily="34" charset="0"/>
              </a:rPr>
              <a:t>נושא זה סיקרן אותנו והיווה לנו אתגר לפעול בתחום שלא עסקנו בו בעבר.</a:t>
            </a:r>
            <a:endParaRPr lang="en-US" sz="2600" dirty="0">
              <a:latin typeface="Arial" pitchFamily="34" charset="0"/>
              <a:cs typeface="Arial" pitchFamily="34" charset="0"/>
            </a:endParaRPr>
          </a:p>
          <a:p>
            <a:r>
              <a:rPr lang="he-IL" sz="2600" dirty="0">
                <a:latin typeface="Arial" pitchFamily="34" charset="0"/>
                <a:cs typeface="Arial" pitchFamily="34" charset="0"/>
              </a:rPr>
              <a:t>ולכן בחרנו את הנושא הזה.</a:t>
            </a:r>
            <a:endParaRPr lang="en-US" sz="2600" dirty="0">
              <a:latin typeface="Arial" pitchFamily="34" charset="0"/>
              <a:cs typeface="Arial" pitchFamily="34" charset="0"/>
            </a:endParaRPr>
          </a:p>
          <a:p>
            <a:endParaRPr lang="he-IL" sz="2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xmlns="" id="{6B405947-6369-43B9-9E26-7B7A693C9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756461"/>
            <a:ext cx="4074202" cy="2959179"/>
          </a:xfrm>
          <a:prstGeom prst="rect">
            <a:avLst/>
          </a:prstGeom>
        </p:spPr>
      </p:pic>
      <p:pic>
        <p:nvPicPr>
          <p:cNvPr id="6146" name="Picture 2" descr="×ª××¦××ª ×ª××× × ×¢×××¨ âªpythonâ¬â">
            <a:extLst>
              <a:ext uri="{FF2B5EF4-FFF2-40B4-BE49-F238E27FC236}">
                <a16:creationId xmlns:a16="http://schemas.microsoft.com/office/drawing/2014/main" xmlns="" id="{8B3451BD-F615-4C9F-B1F3-1098E73C1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58010" y="6076314"/>
            <a:ext cx="1892783" cy="63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xmlns="" id="{DE1A923E-6451-4081-BF32-08368D1BECED}"/>
              </a:ext>
            </a:extLst>
          </p:cNvPr>
          <p:cNvSpPr txBox="1">
            <a:spLocks/>
          </p:cNvSpPr>
          <p:nvPr/>
        </p:nvSpPr>
        <p:spPr>
          <a:xfrm>
            <a:off x="3138182" y="557808"/>
            <a:ext cx="5472122" cy="1143000"/>
          </a:xfrm>
          <a:prstGeom prst="rect">
            <a:avLst/>
          </a:prstGeom>
        </p:spPr>
        <p:txBody>
          <a:bodyPr vert="horz" lIns="45720" rIns="45720" anchor="ctr">
            <a:noAutofit/>
          </a:bodyPr>
          <a:lstStyle>
            <a:lvl1pPr algn="l" rtl="1" eaLnBrk="1" latinLnBrk="0" hangingPunct="1">
              <a:spcBef>
                <a:spcPct val="0"/>
              </a:spcBef>
              <a:buNone/>
              <a:defRPr kumimoji="0"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b="1" u="sng" dirty="0">
                <a:latin typeface="+mn-lt"/>
              </a:rPr>
              <a:t>נושא הפרויקט </a:t>
            </a:r>
            <a:r>
              <a:rPr lang="en-US" b="1" u="sng" dirty="0">
                <a:latin typeface="+mn-lt"/>
              </a:rPr>
              <a:t>:</a:t>
            </a:r>
            <a:r>
              <a:rPr lang="en-US" dirty="0">
                <a:latin typeface="+mn-lt"/>
              </a:rPr>
              <a:t/>
            </a:r>
            <a:br>
              <a:rPr lang="en-US" dirty="0">
                <a:latin typeface="+mn-lt"/>
              </a:rPr>
            </a:br>
            <a:endParaRPr lang="he-IL" dirty="0">
              <a:latin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907494" y="214290"/>
            <a:ext cx="5472122" cy="1143000"/>
          </a:xfrm>
        </p:spPr>
        <p:txBody>
          <a:bodyPr/>
          <a:lstStyle/>
          <a:p>
            <a:pPr algn="r"/>
            <a:r>
              <a:rPr lang="he-IL" b="1" u="sng" dirty="0"/>
              <a:t>שלבי הפרויקט: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he-IL" sz="2400" dirty="0">
                <a:cs typeface="+mj-cs"/>
              </a:rPr>
              <a:t>תחילה ערכנו סקירה על הנושא וקראנו מידע רב אודות רעיונות שונים לביצועו,</a:t>
            </a:r>
            <a:endParaRPr lang="en-US" sz="2400" dirty="0">
              <a:cs typeface="+mj-cs"/>
            </a:endParaRPr>
          </a:p>
          <a:p>
            <a:r>
              <a:rPr lang="he-IL" sz="2400" dirty="0">
                <a:cs typeface="+mj-cs"/>
              </a:rPr>
              <a:t>גילינו כי יש שיטות שונות לזהות צורה בתמונה ולהגדירה כאובייקט שעליו ניתן לבצע מגוון פונקציות,</a:t>
            </a:r>
            <a:endParaRPr lang="en-US" sz="2400" dirty="0">
              <a:cs typeface="+mj-cs"/>
            </a:endParaRPr>
          </a:p>
          <a:p>
            <a:r>
              <a:rPr lang="he-IL" sz="2400" dirty="0">
                <a:cs typeface="+mj-cs"/>
              </a:rPr>
              <a:t>בהוראות הפרויקט הייתה דרישה שהזיהוי יצליח גם </a:t>
            </a:r>
            <a:r>
              <a:rPr lang="he-IL" sz="2400" dirty="0" smtClean="0">
                <a:cs typeface="+mj-cs"/>
              </a:rPr>
              <a:t>במצב שבו </a:t>
            </a:r>
            <a:r>
              <a:rPr lang="he-IL" sz="2400" dirty="0">
                <a:cs typeface="+mj-cs"/>
              </a:rPr>
              <a:t>הצורה מסובבת לזוויות שונות,</a:t>
            </a:r>
            <a:endParaRPr lang="en-US" sz="2400" dirty="0">
              <a:cs typeface="+mj-cs"/>
            </a:endParaRPr>
          </a:p>
          <a:p>
            <a:r>
              <a:rPr lang="he-IL" sz="2400" dirty="0">
                <a:cs typeface="+mj-cs"/>
              </a:rPr>
              <a:t>ולכן בחנו בשיטה הנקראת </a:t>
            </a:r>
            <a:r>
              <a:rPr lang="en-US" sz="2400" dirty="0">
                <a:cs typeface="+mj-cs"/>
              </a:rPr>
              <a:t>CORNER COUNTING</a:t>
            </a:r>
          </a:p>
        </p:txBody>
      </p:sp>
      <p:pic>
        <p:nvPicPr>
          <p:cNvPr id="4098" name="Picture 2" descr="×ª××¦××ª ×ª××× × ×¢×××¨ âªstepsâ¬â">
            <a:extLst>
              <a:ext uri="{FF2B5EF4-FFF2-40B4-BE49-F238E27FC236}">
                <a16:creationId xmlns:a16="http://schemas.microsoft.com/office/drawing/2014/main" xmlns="" id="{B1051F36-4A3F-420E-A924-DA8F2C246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1" y="4581128"/>
            <a:ext cx="2750109" cy="206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555776" y="417391"/>
            <a:ext cx="4686304" cy="1143000"/>
          </a:xfrm>
        </p:spPr>
        <p:txBody>
          <a:bodyPr>
            <a:normAutofit fontScale="90000"/>
          </a:bodyPr>
          <a:lstStyle/>
          <a:p>
            <a:r>
              <a:rPr lang="he-IL" b="1" dirty="0"/>
              <a:t> </a:t>
            </a:r>
            <a:r>
              <a:rPr lang="en-US" b="1" dirty="0"/>
              <a:t>Counting Contours</a:t>
            </a:r>
            <a:br>
              <a:rPr lang="en-US" b="1" dirty="0"/>
            </a:b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sz="2400" dirty="0">
                <a:cs typeface="+mj-cs"/>
              </a:rPr>
              <a:t>היא שיטה שבעזרתה אפשר לזהות אובייקטים בעלי מאפיינים זהים כמו צורות.</a:t>
            </a:r>
          </a:p>
          <a:p>
            <a:r>
              <a:rPr lang="he-IL" sz="2400" u="sng" dirty="0">
                <a:cs typeface="+mj-cs"/>
              </a:rPr>
              <a:t>תחילה יש להגדיר מהי פינה?</a:t>
            </a:r>
          </a:p>
          <a:p>
            <a:r>
              <a:rPr lang="he-IL" sz="2400" dirty="0">
                <a:cs typeface="+mj-cs"/>
              </a:rPr>
              <a:t>פינה היא שבירת קו ישר, וכדי לדייק את זיהוי הפינות עדיף לבצע </a:t>
            </a:r>
            <a:r>
              <a:rPr lang="en-US" sz="2400" b="1" dirty="0">
                <a:cs typeface="+mj-cs"/>
              </a:rPr>
              <a:t>threshold</a:t>
            </a:r>
            <a:r>
              <a:rPr lang="en-US" sz="2400" dirty="0">
                <a:cs typeface="+mj-cs"/>
              </a:rPr>
              <a:t> </a:t>
            </a:r>
            <a:r>
              <a:rPr lang="he-IL" sz="2400" dirty="0">
                <a:cs typeface="+mj-cs"/>
              </a:rPr>
              <a:t> להפוך את התמונה לצבעי שחור לבן .</a:t>
            </a:r>
          </a:p>
          <a:p>
            <a:pPr marL="36576" indent="0">
              <a:buNone/>
            </a:pPr>
            <a:endParaRPr lang="he-IL" sz="2400" dirty="0">
              <a:cs typeface="+mj-cs"/>
            </a:endParaRPr>
          </a:p>
          <a:p>
            <a:endParaRPr lang="he-IL" sz="2400" dirty="0">
              <a:cs typeface="+mj-cs"/>
            </a:endParaRPr>
          </a:p>
          <a:p>
            <a:endParaRPr lang="he-IL" sz="2400" dirty="0">
              <a:cs typeface="+mj-cs"/>
            </a:endParaRPr>
          </a:p>
        </p:txBody>
      </p:sp>
      <p:pic>
        <p:nvPicPr>
          <p:cNvPr id="1026" name="Picture 2" descr="×ª××× × ×§×©××¨×">
            <a:extLst>
              <a:ext uri="{FF2B5EF4-FFF2-40B4-BE49-F238E27FC236}">
                <a16:creationId xmlns:a16="http://schemas.microsoft.com/office/drawing/2014/main" xmlns="" id="{47F15130-8653-463A-8FD8-97A574CB3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47302" y="3798414"/>
            <a:ext cx="4449395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xmlns="" id="{EEEE918C-D67E-4462-9C2F-EE9EA0D6A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1182216"/>
            <a:ext cx="7467600" cy="4525963"/>
          </a:xfrm>
        </p:spPr>
        <p:txBody>
          <a:bodyPr/>
          <a:lstStyle/>
          <a:p>
            <a:r>
              <a:rPr lang="he-IL" sz="2400" dirty="0">
                <a:cs typeface="+mj-cs"/>
              </a:rPr>
              <a:t>לאחר ה </a:t>
            </a:r>
            <a:r>
              <a:rPr lang="en-US" sz="2400" dirty="0">
                <a:cs typeface="+mj-cs"/>
              </a:rPr>
              <a:t>threshold</a:t>
            </a:r>
            <a:r>
              <a:rPr lang="he-IL" sz="2400" dirty="0">
                <a:cs typeface="+mj-cs"/>
              </a:rPr>
              <a:t> האובייקטים שלנו יהיו בצבע לבן.</a:t>
            </a:r>
          </a:p>
          <a:p>
            <a:r>
              <a:rPr lang="he-IL" sz="2400" dirty="0">
                <a:cs typeface="+mj-cs"/>
              </a:rPr>
              <a:t>ואנו רצים עם הקווים על המפרידים בין השחור ללבן ובהם נספור את שבירת הקווים (פינות) ובעזרת מספר הפינות שספרנו בכל קו רציף (אובייקט) נגדיר כך צורה.</a:t>
            </a:r>
          </a:p>
          <a:p>
            <a:endParaRPr lang="he-IL" dirty="0">
              <a:cs typeface="+mj-cs"/>
            </a:endParaRPr>
          </a:p>
        </p:txBody>
      </p:sp>
      <p:pic>
        <p:nvPicPr>
          <p:cNvPr id="2050" name="Picture 2" descr="×ª××¦××ª ×ª××× × ×¢×××¨ âªshaps detection pytonâ¬â">
            <a:extLst>
              <a:ext uri="{FF2B5EF4-FFF2-40B4-BE49-F238E27FC236}">
                <a16:creationId xmlns:a16="http://schemas.microsoft.com/office/drawing/2014/main" xmlns="" id="{60F5600B-3FB6-43D6-9BF7-1CB7D95FD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077072"/>
            <a:ext cx="4286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25136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000108"/>
            <a:ext cx="7323385" cy="571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כותרת 1"/>
          <p:cNvSpPr>
            <a:spLocks noGrp="1"/>
          </p:cNvSpPr>
          <p:nvPr>
            <p:ph type="title"/>
          </p:nvPr>
        </p:nvSpPr>
        <p:spPr>
          <a:xfrm>
            <a:off x="2123728" y="123827"/>
            <a:ext cx="5643602" cy="1296974"/>
          </a:xfrm>
        </p:spPr>
        <p:txBody>
          <a:bodyPr>
            <a:normAutofit/>
          </a:bodyPr>
          <a:lstStyle/>
          <a:p>
            <a:r>
              <a:rPr lang="en-US" b="1" dirty="0"/>
              <a:t>Counting Contours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427984" y="260648"/>
            <a:ext cx="3322712" cy="1143000"/>
          </a:xfrm>
        </p:spPr>
        <p:txBody>
          <a:bodyPr/>
          <a:lstStyle/>
          <a:p>
            <a:r>
              <a:rPr lang="he-IL" u="sng" dirty="0"/>
              <a:t>ניתוח הצורות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sz="2600" dirty="0">
                <a:cs typeface="+mj-cs"/>
              </a:rPr>
              <a:t>חקרנו את התנהגות הצורות (ריבוע משולש מלבן אליפסה ,כוכב ומחומש) מבחינת פינות המגדירות אותם,</a:t>
            </a:r>
            <a:endParaRPr lang="en-US" sz="2600" dirty="0">
              <a:cs typeface="+mj-cs"/>
            </a:endParaRPr>
          </a:p>
          <a:p>
            <a:r>
              <a:rPr lang="he-IL" sz="2600" dirty="0">
                <a:cs typeface="+mj-cs"/>
              </a:rPr>
              <a:t>היו צורות שהיו פשוטות להגדרה כמו מלבן ומשולש </a:t>
            </a:r>
          </a:p>
          <a:p>
            <a:r>
              <a:rPr lang="he-IL" sz="2600" dirty="0">
                <a:cs typeface="+mj-cs"/>
              </a:rPr>
              <a:t>(פינות באופן קבוע בלי קשר לגודל)</a:t>
            </a:r>
            <a:endParaRPr lang="en-US" sz="2600" dirty="0">
              <a:cs typeface="+mj-cs"/>
            </a:endParaRPr>
          </a:p>
          <a:p>
            <a:r>
              <a:rPr lang="he-IL" sz="2600" dirty="0">
                <a:cs typeface="+mj-cs"/>
              </a:rPr>
              <a:t>והיו צורות שהיו קשות למחקר אחר התנהגותם מבחינת פינות :</a:t>
            </a:r>
            <a:endParaRPr lang="en-US" sz="2600" dirty="0">
              <a:cs typeface="+mj-cs"/>
            </a:endParaRPr>
          </a:p>
          <a:p>
            <a:r>
              <a:rPr lang="he-IL" sz="2600" dirty="0">
                <a:cs typeface="+mj-cs"/>
              </a:rPr>
              <a:t>לדוגמא ההבדלים בין עיגול לאליפסה מבחינת פינות.</a:t>
            </a:r>
          </a:p>
          <a:p>
            <a:endParaRPr lang="he-IL" dirty="0">
              <a:cs typeface="+mj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144FEC5E-C73F-4A50-A045-0DAA77E6C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5198912"/>
            <a:ext cx="2088232" cy="15167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714480" y="214290"/>
            <a:ext cx="5400684" cy="1143000"/>
          </a:xfrm>
        </p:spPr>
        <p:txBody>
          <a:bodyPr/>
          <a:lstStyle/>
          <a:p>
            <a:r>
              <a:rPr lang="he-IL" dirty="0"/>
              <a:t>בעיות ודרכי התמודדות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600200"/>
            <a:ext cx="8075240" cy="4525963"/>
          </a:xfrm>
        </p:spPr>
        <p:txBody>
          <a:bodyPr>
            <a:normAutofit fontScale="77500" lnSpcReduction="20000"/>
          </a:bodyPr>
          <a:lstStyle/>
          <a:p>
            <a:endParaRPr lang="he-IL" dirty="0">
              <a:cs typeface="+mj-cs"/>
            </a:endParaRPr>
          </a:p>
          <a:p>
            <a:r>
              <a:rPr lang="he-IL" b="1" u="sng" dirty="0">
                <a:cs typeface="+mj-cs"/>
              </a:rPr>
              <a:t>מסך שלם צבוע</a:t>
            </a:r>
            <a:endParaRPr lang="en-US" b="1" u="sng" dirty="0">
              <a:cs typeface="+mj-cs"/>
            </a:endParaRPr>
          </a:p>
          <a:p>
            <a:r>
              <a:rPr lang="he-IL" dirty="0">
                <a:cs typeface="+mj-cs"/>
              </a:rPr>
              <a:t>במהלך צביעת הריבעים בתמונה נתקלנו בבעיה מעצבנת שכל המסך נצבע באופן קבוע</a:t>
            </a:r>
            <a:endParaRPr lang="en-US" dirty="0">
              <a:cs typeface="+mj-cs"/>
            </a:endParaRPr>
          </a:p>
          <a:p>
            <a:r>
              <a:rPr lang="he-IL" dirty="0">
                <a:cs typeface="+mj-cs"/>
              </a:rPr>
              <a:t> לקח לנו הרבה זמן להבין מה הייתה הבעיה ואיך פותרים אותה,</a:t>
            </a:r>
            <a:endParaRPr lang="en-US" dirty="0">
              <a:cs typeface="+mj-cs"/>
            </a:endParaRPr>
          </a:p>
          <a:p>
            <a:r>
              <a:rPr lang="he-IL" dirty="0">
                <a:cs typeface="+mj-cs"/>
              </a:rPr>
              <a:t>באחת הניסיונות סימנו את כל הפינות של הריבועים </a:t>
            </a:r>
            <a:r>
              <a:rPr lang="en-US" dirty="0">
                <a:cs typeface="+mj-cs"/>
              </a:rPr>
              <a:t>P</a:t>
            </a:r>
            <a:r>
              <a:rPr lang="he-IL" dirty="0">
                <a:cs typeface="+mj-cs"/>
              </a:rPr>
              <a:t>1,</a:t>
            </a:r>
            <a:r>
              <a:rPr lang="en-US" dirty="0">
                <a:cs typeface="+mj-cs"/>
              </a:rPr>
              <a:t>P</a:t>
            </a:r>
            <a:r>
              <a:rPr lang="he-IL" dirty="0">
                <a:cs typeface="+mj-cs"/>
              </a:rPr>
              <a:t>2</a:t>
            </a:r>
            <a:r>
              <a:rPr lang="en-US" dirty="0">
                <a:cs typeface="+mj-cs"/>
              </a:rPr>
              <a:t>P</a:t>
            </a:r>
            <a:r>
              <a:rPr lang="he-IL" dirty="0">
                <a:cs typeface="+mj-cs"/>
              </a:rPr>
              <a:t>3</a:t>
            </a:r>
            <a:r>
              <a:rPr lang="en-US" dirty="0">
                <a:cs typeface="+mj-cs"/>
              </a:rPr>
              <a:t>P</a:t>
            </a:r>
            <a:r>
              <a:rPr lang="he-IL" dirty="0">
                <a:cs typeface="+mj-cs"/>
              </a:rPr>
              <a:t>4</a:t>
            </a:r>
            <a:endParaRPr lang="en-US" dirty="0">
              <a:cs typeface="+mj-cs"/>
            </a:endParaRPr>
          </a:p>
          <a:p>
            <a:r>
              <a:rPr lang="he-IL" dirty="0">
                <a:cs typeface="+mj-cs"/>
              </a:rPr>
              <a:t>ומסתבר שהתוכנה זיהתה את התמונה כריבוע ולכן צבעה את כולו,</a:t>
            </a:r>
            <a:endParaRPr lang="en-US" dirty="0">
              <a:cs typeface="+mj-cs"/>
            </a:endParaRPr>
          </a:p>
          <a:p>
            <a:r>
              <a:rPr lang="he-IL" dirty="0">
                <a:cs typeface="+mj-cs"/>
              </a:rPr>
              <a:t>כדי להתגבר על זה קבענו כי את הריבוע הראשון שהתמונה סורקת כאובייקט (שזה תמיד הריבוע של התמונה) לא תתייחס אליו ולא תבצע עליו כלום.</a:t>
            </a:r>
            <a:endParaRPr lang="en-US" dirty="0">
              <a:cs typeface="+mj-cs"/>
            </a:endParaRPr>
          </a:p>
          <a:p>
            <a:endParaRPr lang="he-IL" dirty="0">
              <a:cs typeface="+mj-cs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xmlns="" id="{F006C080-EBA1-4B59-9D5E-5ADF3A690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4941168"/>
            <a:ext cx="1790700" cy="1323975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xmlns="" id="{17A2E41F-AEA2-4F8D-810E-49EAB1A76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3" y="4802188"/>
            <a:ext cx="1790700" cy="1323975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xmlns="" id="{A091E8D2-3166-47FA-A2CE-234351B66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877" y="4595812"/>
            <a:ext cx="1790700" cy="1323975"/>
          </a:xfrm>
          <a:prstGeom prst="rect">
            <a:avLst/>
          </a:prstGeom>
        </p:spPr>
      </p:pic>
      <p:pic>
        <p:nvPicPr>
          <p:cNvPr id="5124" name="Picture 4" descr="×ª××¦××ª ×ª××× × ×¢×××¨ âªpython errorsâ¬â">
            <a:extLst>
              <a:ext uri="{FF2B5EF4-FFF2-40B4-BE49-F238E27FC236}">
                <a16:creationId xmlns:a16="http://schemas.microsoft.com/office/drawing/2014/main" xmlns="" id="{3327683A-BEFE-4780-BF98-CB5398D96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55951" y="4762299"/>
            <a:ext cx="244792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 txBox="1">
            <a:spLocks/>
          </p:cNvSpPr>
          <p:nvPr/>
        </p:nvSpPr>
        <p:spPr>
          <a:xfrm>
            <a:off x="1857356" y="0"/>
            <a:ext cx="5400684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4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בעיות ודרכי התמודדות</a:t>
            </a:r>
          </a:p>
        </p:txBody>
      </p:sp>
      <p:sp>
        <p:nvSpPr>
          <p:cNvPr id="5" name="מציין מיקום תוכן 2"/>
          <p:cNvSpPr>
            <a:spLocks noGrp="1"/>
          </p:cNvSpPr>
          <p:nvPr>
            <p:ph idx="1"/>
          </p:nvPr>
        </p:nvSpPr>
        <p:spPr>
          <a:xfrm>
            <a:off x="785786" y="1071546"/>
            <a:ext cx="7467600" cy="4043377"/>
          </a:xfrm>
        </p:spPr>
        <p:txBody>
          <a:bodyPr>
            <a:normAutofit/>
          </a:bodyPr>
          <a:lstStyle/>
          <a:p>
            <a:r>
              <a:rPr lang="he-IL" b="1" u="sng" dirty="0">
                <a:cs typeface="+mj-cs"/>
              </a:rPr>
              <a:t>צביעה לא מדויקת:</a:t>
            </a:r>
          </a:p>
          <a:p>
            <a:r>
              <a:rPr lang="he-IL" dirty="0">
                <a:cs typeface="+mj-cs"/>
              </a:rPr>
              <a:t> </a:t>
            </a:r>
            <a:r>
              <a:rPr lang="he-IL" sz="2400" dirty="0">
                <a:cs typeface="+mj-cs"/>
              </a:rPr>
              <a:t>במהלך הפרויקט נתקלנו בבעיה שלאחר הזיהוי של הצורה </a:t>
            </a:r>
          </a:p>
          <a:p>
            <a:r>
              <a:rPr lang="he-IL" sz="2400" dirty="0">
                <a:cs typeface="+mj-cs"/>
              </a:rPr>
              <a:t>הצביעה משנה את צורת הצורה ולא צובע באופן מלא, הצביעה צבעה באופן פינתי </a:t>
            </a:r>
          </a:p>
          <a:p>
            <a:r>
              <a:rPr lang="he-IL" sz="2400" dirty="0">
                <a:cs typeface="+mj-cs"/>
              </a:rPr>
              <a:t>ולא ביצעה את עבודתה כראוי בצביעת צורות עגולות כמו עיגול ואליפסה שנצבעו כמו משושה ,</a:t>
            </a:r>
            <a:endParaRPr lang="en-US" sz="2400" dirty="0">
              <a:cs typeface="+mj-cs"/>
            </a:endParaRPr>
          </a:p>
          <a:p>
            <a:endParaRPr lang="he-IL" dirty="0">
              <a:cs typeface="+mj-cs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4643446"/>
            <a:ext cx="1952626" cy="2027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4714884"/>
            <a:ext cx="1190633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טכני">
  <a:themeElements>
    <a:clrScheme name="גווני אפור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טכני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טכני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1689</TotalTime>
  <Words>566</Words>
  <Application>Microsoft Office PowerPoint</Application>
  <PresentationFormat>‫הצגה על המסך (4:3)</PresentationFormat>
  <Paragraphs>67</Paragraphs>
  <Slides>19</Slides>
  <Notes>0</Notes>
  <HiddenSlides>0</HiddenSlides>
  <MMClips>0</MMClips>
  <ScaleCrop>false</ScaleCrop>
  <HeadingPairs>
    <vt:vector size="6" baseType="variant">
      <vt:variant>
        <vt:lpstr>ערכת נושא</vt:lpstr>
      </vt:variant>
      <vt:variant>
        <vt:i4>1</vt:i4>
      </vt:variant>
      <vt:variant>
        <vt:lpstr>שרתי OLE מוטבעים</vt:lpstr>
      </vt:variant>
      <vt:variant>
        <vt:i4>1</vt:i4>
      </vt:variant>
      <vt:variant>
        <vt:lpstr>כותרות שקופיות</vt:lpstr>
      </vt:variant>
      <vt:variant>
        <vt:i4>19</vt:i4>
      </vt:variant>
    </vt:vector>
  </HeadingPairs>
  <TitlesOfParts>
    <vt:vector size="21" baseType="lpstr">
      <vt:lpstr>טכני</vt:lpstr>
      <vt:lpstr>חבילה</vt:lpstr>
      <vt:lpstr>שקופית 1</vt:lpstr>
      <vt:lpstr>שקופית 2</vt:lpstr>
      <vt:lpstr>שלבי הפרויקט:</vt:lpstr>
      <vt:lpstr> Counting Contours </vt:lpstr>
      <vt:lpstr>שקופית 5</vt:lpstr>
      <vt:lpstr>Counting Contours</vt:lpstr>
      <vt:lpstr>ניתוח הצורות</vt:lpstr>
      <vt:lpstr>בעיות ודרכי התמודדות</vt:lpstr>
      <vt:lpstr>שקופית 9</vt:lpstr>
      <vt:lpstr>שקופית 10</vt:lpstr>
      <vt:lpstr>בעיות ודרכי התמודדות</vt:lpstr>
      <vt:lpstr>תוצאות והמחשת האלגוריתם</vt:lpstr>
      <vt:lpstr>שקופית 13</vt:lpstr>
      <vt:lpstr>דוגמא נוספת</vt:lpstr>
      <vt:lpstr>תוצאה</vt:lpstr>
      <vt:lpstr>דוגמא נוספת</vt:lpstr>
      <vt:lpstr>שקופית 17</vt:lpstr>
      <vt:lpstr>תוספות</vt:lpstr>
      <vt:lpstr>סירטון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שקופית 1</dc:title>
  <dc:creator>עומר</dc:creator>
  <cp:lastModifiedBy>עומר</cp:lastModifiedBy>
  <cp:revision>37</cp:revision>
  <dcterms:created xsi:type="dcterms:W3CDTF">2019-01-08T10:53:29Z</dcterms:created>
  <dcterms:modified xsi:type="dcterms:W3CDTF">2019-01-12T20:50:30Z</dcterms:modified>
</cp:coreProperties>
</file>